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892177-39C7-43C9-88F9-B74091D50BB2}">
  <a:tblStyle styleId="{56892177-39C7-43C9-88F9-B74091D50B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5670"/>
    <p:restoredTop sz="94745"/>
  </p:normalViewPr>
  <p:slideViewPr>
    <p:cSldViewPr snapToGrid="0">
      <p:cViewPr varScale="1">
        <p:scale>
          <a:sx n="137" d="100"/>
          <a:sy n="137" d="100"/>
        </p:scale>
        <p:origin x="25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70668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880df5cba_1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880df5cba_1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906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88d79631d_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88d79631d_8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730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88d79631d_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88d79631d_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517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88d79631d_6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88d79631d_6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569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88d79631d_1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88d79631d_1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0632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88d79631d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88d79631d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152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88d79631d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88d79631d_1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068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88d79631d_1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88d79631d_1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454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880df5c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880df5c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5925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856216ce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856216ce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ven Pro"/>
              <a:buAutoNum type="arabicPeriod"/>
            </a:pPr>
            <a:r>
              <a:rPr lang="en" sz="14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Introduction (20s)</a:t>
            </a:r>
            <a:endParaRPr sz="14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	Several sentences about the paper that we’re implementing, what games our code is running for, and a brief outline of our presentation?</a:t>
            </a:r>
            <a:endParaRPr sz="14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6FA8DC"/>
                </a:solidFill>
                <a:latin typeface="Maven Pro"/>
                <a:ea typeface="Maven Pro"/>
                <a:cs typeface="Maven Pro"/>
                <a:sym typeface="Maven Pro"/>
              </a:rPr>
              <a:t>Include a couple of videos  </a:t>
            </a:r>
            <a:endParaRPr sz="1400" b="1">
              <a:solidFill>
                <a:srgbClr val="6FA8DC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	(Put a video on this page so that it looks fancy! :P)</a:t>
            </a:r>
            <a:endParaRPr sz="14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ven Pro"/>
              <a:buAutoNum type="arabicPeriod"/>
            </a:pPr>
            <a:r>
              <a:rPr lang="en" sz="14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Implementation (25s)</a:t>
            </a:r>
            <a:endParaRPr sz="14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ven Pro"/>
              <a:buAutoNum type="alphaLcPeriod"/>
            </a:pPr>
            <a:r>
              <a:rPr lang="en" sz="14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Assumption</a:t>
            </a:r>
            <a:endParaRPr sz="14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ven Pro"/>
              <a:buAutoNum type="alphaLcPeriod"/>
            </a:pPr>
            <a:r>
              <a:rPr lang="en" sz="14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Environment - flappy bird (actions, objective, how to play)</a:t>
            </a:r>
            <a:endParaRPr sz="14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Maven Pro"/>
              <a:buAutoNum type="alphaLcPeriod"/>
            </a:pPr>
            <a:r>
              <a:rPr lang="en" sz="1400">
                <a:solidFill>
                  <a:srgbClr val="FF0000"/>
                </a:solidFill>
                <a:highlight>
                  <a:srgbClr val="EFEFEF"/>
                </a:highlight>
                <a:latin typeface="Maven Pro"/>
                <a:ea typeface="Maven Pro"/>
                <a:cs typeface="Maven Pro"/>
                <a:sym typeface="Maven Pro"/>
              </a:rPr>
              <a:t>Explaining the CNN and the agent (Q network and target network) </a:t>
            </a:r>
            <a:endParaRPr sz="1400">
              <a:solidFill>
                <a:srgbClr val="FF0000"/>
              </a:solidFill>
              <a:highlight>
                <a:srgbClr val="EFEFEF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ven Pro"/>
              <a:buAutoNum type="arabicPeriod"/>
            </a:pPr>
            <a:r>
              <a:rPr lang="en" sz="14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Experiment Setup (15s)</a:t>
            </a:r>
            <a:endParaRPr sz="14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ven Pro"/>
              <a:buAutoNum type="alphaLcPeriod"/>
            </a:pPr>
            <a:r>
              <a:rPr lang="en" sz="14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Hyperparameters (including the parameters of the paper)</a:t>
            </a:r>
            <a:endParaRPr sz="14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ven Pro"/>
              <a:buAutoNum type="arabicPeriod"/>
            </a:pPr>
            <a:r>
              <a:rPr lang="en" sz="1400">
                <a:solidFill>
                  <a:schemeClr val="dk2"/>
                </a:solidFill>
                <a:highlight>
                  <a:srgbClr val="FFD966"/>
                </a:highlight>
                <a:latin typeface="Maven Pro"/>
                <a:ea typeface="Maven Pro"/>
                <a:cs typeface="Maven Pro"/>
                <a:sym typeface="Maven Pro"/>
              </a:rPr>
              <a:t>Results of Experiments</a:t>
            </a:r>
            <a:r>
              <a:rPr lang="en" sz="14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(5 min)</a:t>
            </a:r>
            <a:endParaRPr sz="14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(Or split this by different games)</a:t>
            </a:r>
            <a:endParaRPr sz="14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ven Pro"/>
              <a:buAutoNum type="alphaLcPeriod"/>
            </a:pPr>
            <a:r>
              <a:rPr lang="en" sz="14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Videos : put videos together with plots while explaining the plots</a:t>
            </a:r>
            <a:endParaRPr sz="14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ven Pro"/>
              <a:buAutoNum type="alphaLcPeriod"/>
            </a:pPr>
            <a:r>
              <a:rPr lang="en" sz="14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Plots : plots should tell a story as in why reward/loss is behaving in a particular way with a particular set of hyperparameters OR comparison of two different experiments’ results giving intuition about how change of hyperparameters affected reward/loss</a:t>
            </a:r>
            <a:endParaRPr sz="14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ven Pro"/>
              <a:buAutoNum type="alphaLcPeriod"/>
            </a:pPr>
            <a:r>
              <a:rPr lang="en" sz="14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Also, it’s a great idea to group experiments based on hyperparameters</a:t>
            </a:r>
            <a:endParaRPr sz="14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lang="en" sz="14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Conclusion  (0s, just display) : summary of results, and intuition on effects of different hyperparameters (What will happen if we change one hyperparameter and why. We should be able to explain these in section 4 and we only summarize them here). </a:t>
            </a:r>
            <a:r>
              <a:rPr lang="en" sz="1400" b="1">
                <a:solidFill>
                  <a:srgbClr val="6FA8DC"/>
                </a:solidFill>
                <a:latin typeface="Maven Pro"/>
                <a:ea typeface="Maven Pro"/>
                <a:cs typeface="Maven Pro"/>
                <a:sym typeface="Maven Pro"/>
              </a:rPr>
              <a:t>Include a couple of videos again</a:t>
            </a:r>
            <a:endParaRPr sz="1400" b="1">
              <a:solidFill>
                <a:srgbClr val="6FA8DC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148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856216ce9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856216ce9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05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856216ce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856216ce9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25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856216ce9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856216ce9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305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88d79631d_1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88d79631d_1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504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88d79631d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88d79631d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00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88d79631d_8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88d79631d_8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797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88d79631d_8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88d79631d_8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899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microsoft.com/office/2007/relationships/media" Target="../media/media9.mp4"/><Relationship Id="rId2" Type="http://schemas.openxmlformats.org/officeDocument/2006/relationships/video" Target="../media/media9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microsoft.com/office/2007/relationships/media" Target="../media/media10.mp4"/><Relationship Id="rId2" Type="http://schemas.openxmlformats.org/officeDocument/2006/relationships/video" Target="../media/media10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microsoft.com/office/2007/relationships/media" Target="../media/media11.mp4"/><Relationship Id="rId2" Type="http://schemas.openxmlformats.org/officeDocument/2006/relationships/video" Target="../media/media11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microsoft.com/office/2007/relationships/media" Target="../media/media12.mp4"/><Relationship Id="rId2" Type="http://schemas.openxmlformats.org/officeDocument/2006/relationships/video" Target="../media/media12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microsoft.com/office/2007/relationships/media" Target="../media/media13.mp4"/><Relationship Id="rId2" Type="http://schemas.openxmlformats.org/officeDocument/2006/relationships/video" Target="../media/media13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1" Type="http://schemas.microsoft.com/office/2007/relationships/media" Target="../media/media14.mp4"/><Relationship Id="rId2" Type="http://schemas.openxmlformats.org/officeDocument/2006/relationships/video" Target="../media/media14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6" Type="http://schemas.openxmlformats.org/officeDocument/2006/relationships/hyperlink" Target="https://arxiv.org/abs/1509.06461" TargetMode="External"/><Relationship Id="rId7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latin typeface="Calibri" charset="0"/>
                <a:ea typeface="Calibri" charset="0"/>
                <a:cs typeface="Calibri" charset="0"/>
              </a:rPr>
              <a:t>Deep Reinforcement Learning with Double Q-learning</a:t>
            </a:r>
            <a:endParaRPr sz="3400"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Flappy Bird Hacking using Deep Reinforcement Learning</a:t>
            </a:r>
            <a:endParaRPr sz="1600" dirty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73" name="Google Shape;73;p13"/>
          <p:cNvGraphicFramePr/>
          <p:nvPr>
            <p:extLst>
              <p:ext uri="{D42A27DB-BD31-4B8C-83A1-F6EECF244321}">
                <p14:modId xmlns:p14="http://schemas.microsoft.com/office/powerpoint/2010/main" val="1830817814"/>
              </p:ext>
            </p:extLst>
          </p:nvPr>
        </p:nvGraphicFramePr>
        <p:xfrm>
          <a:off x="952575" y="3233863"/>
          <a:ext cx="7239000" cy="396210"/>
        </p:xfrm>
        <a:graphic>
          <a:graphicData uri="http://schemas.openxmlformats.org/drawingml/2006/table">
            <a:tbl>
              <a:tblPr>
                <a:noFill/>
                <a:tableStyleId>{56892177-39C7-43C9-88F9-B74091D50BB2}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9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alibri" charset="0"/>
                          <a:ea typeface="Calibri" charset="0"/>
                          <a:cs typeface="Calibri" charset="0"/>
                          <a:sym typeface="Maven Pro"/>
                        </a:rPr>
                        <a:t>Shubham</a:t>
                      </a:r>
                      <a:endParaRPr dirty="0">
                        <a:latin typeface="Calibri" charset="0"/>
                        <a:ea typeface="Calibri" charset="0"/>
                        <a:cs typeface="Calibri" charset="0"/>
                        <a:sym typeface="Maven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charset="0"/>
                          <a:ea typeface="Calibri" charset="0"/>
                          <a:cs typeface="Calibri" charset="0"/>
                          <a:sym typeface="Maven Pro"/>
                        </a:rPr>
                        <a:t>Naman</a:t>
                      </a:r>
                      <a:endParaRPr>
                        <a:latin typeface="Calibri" charset="0"/>
                        <a:ea typeface="Calibri" charset="0"/>
                        <a:cs typeface="Calibri" charset="0"/>
                        <a:sym typeface="Maven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charset="0"/>
                          <a:ea typeface="Calibri" charset="0"/>
                          <a:cs typeface="Calibri" charset="0"/>
                          <a:sym typeface="Maven Pro"/>
                        </a:rPr>
                        <a:t>Ziyu</a:t>
                      </a:r>
                      <a:endParaRPr>
                        <a:latin typeface="Calibri" charset="0"/>
                        <a:ea typeface="Calibri" charset="0"/>
                        <a:cs typeface="Calibri" charset="0"/>
                        <a:sym typeface="Maven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 charset="0"/>
                          <a:ea typeface="Calibri" charset="0"/>
                          <a:cs typeface="Calibri" charset="0"/>
                          <a:sym typeface="Maven Pro"/>
                        </a:rPr>
                        <a:t>Jianqiu</a:t>
                      </a:r>
                      <a:endParaRPr>
                        <a:latin typeface="Calibri" charset="0"/>
                        <a:ea typeface="Calibri" charset="0"/>
                        <a:cs typeface="Calibri" charset="0"/>
                        <a:sym typeface="Maven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alibri" charset="0"/>
                          <a:ea typeface="Calibri" charset="0"/>
                          <a:cs typeface="Calibri" charset="0"/>
                          <a:sym typeface="Maven Pro"/>
                        </a:rPr>
                        <a:t>Zhenye</a:t>
                      </a:r>
                      <a:endParaRPr dirty="0">
                        <a:latin typeface="Calibri" charset="0"/>
                        <a:ea typeface="Calibri" charset="0"/>
                        <a:cs typeface="Calibri" charset="0"/>
                        <a:sym typeface="Maven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cxnSp>
        <p:nvCxnSpPr>
          <p:cNvPr id="74" name="Google Shape;74;p13"/>
          <p:cNvCxnSpPr/>
          <p:nvPr/>
        </p:nvCxnSpPr>
        <p:spPr>
          <a:xfrm>
            <a:off x="2400375" y="3200200"/>
            <a:ext cx="300" cy="4632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3"/>
          <p:cNvCxnSpPr/>
          <p:nvPr/>
        </p:nvCxnSpPr>
        <p:spPr>
          <a:xfrm>
            <a:off x="3848175" y="3200200"/>
            <a:ext cx="300" cy="4632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3"/>
          <p:cNvCxnSpPr/>
          <p:nvPr/>
        </p:nvCxnSpPr>
        <p:spPr>
          <a:xfrm>
            <a:off x="5295975" y="3200200"/>
            <a:ext cx="300" cy="4632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13"/>
          <p:cNvCxnSpPr/>
          <p:nvPr/>
        </p:nvCxnSpPr>
        <p:spPr>
          <a:xfrm>
            <a:off x="6743775" y="3200200"/>
            <a:ext cx="300" cy="4632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2400250" y="545806"/>
            <a:ext cx="66168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latin typeface="Calibri" charset="0"/>
                <a:ea typeface="Calibri" charset="0"/>
                <a:cs typeface="Calibri" charset="0"/>
              </a:rPr>
              <a:t>Update Target Frequency Analysis</a:t>
            </a:r>
            <a:endParaRPr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250" y="1287550"/>
            <a:ext cx="6321600" cy="31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env_3550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7562" y="545806"/>
            <a:ext cx="1708433" cy="30363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6" y="3582186"/>
            <a:ext cx="1321883" cy="1386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charset="0"/>
                <a:ea typeface="Calibri" charset="0"/>
                <a:cs typeface="Calibri" charset="0"/>
              </a:rPr>
              <a:t>Batch Size Analysis </a:t>
            </a:r>
            <a:endParaRPr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250" y="1240150"/>
            <a:ext cx="6321600" cy="3222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env_4050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9281" y="575950"/>
            <a:ext cx="1679390" cy="29847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63" y="3585121"/>
            <a:ext cx="1306574" cy="14617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charset="0"/>
                <a:ea typeface="Calibri" charset="0"/>
                <a:cs typeface="Calibri" charset="0"/>
              </a:rPr>
              <a:t>Batch Size Analysis</a:t>
            </a:r>
            <a:endParaRPr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250" y="1227850"/>
            <a:ext cx="6321600" cy="322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env_4550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8708" y="575951"/>
            <a:ext cx="1670255" cy="29685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5" y="3544479"/>
            <a:ext cx="1305086" cy="14506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>
                <a:latin typeface="Calibri" charset="0"/>
                <a:ea typeface="Calibri" charset="0"/>
                <a:cs typeface="Calibri" charset="0"/>
              </a:rPr>
              <a:t>Optimizer Analysis</a:t>
            </a:r>
            <a:endParaRPr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250" y="1257700"/>
            <a:ext cx="6321600" cy="3160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env_5050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8135" y="575950"/>
            <a:ext cx="1675559" cy="29779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61" y="3553905"/>
            <a:ext cx="1260706" cy="14589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>
                <a:latin typeface="Calibri" charset="0"/>
                <a:ea typeface="Calibri" charset="0"/>
                <a:cs typeface="Calibri" charset="0"/>
              </a:rPr>
              <a:t>Optimizer Analysis</a:t>
            </a:r>
            <a:endParaRPr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250" y="1287550"/>
            <a:ext cx="6321600" cy="31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env_5550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8134" y="575950"/>
            <a:ext cx="1645763" cy="2924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7" y="3500948"/>
            <a:ext cx="1231756" cy="14500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>
                <a:latin typeface="Calibri" charset="0"/>
                <a:ea typeface="Calibri" charset="0"/>
                <a:cs typeface="Calibri" charset="0"/>
              </a:rPr>
              <a:t>Discount factor Analysis</a:t>
            </a:r>
            <a:endParaRPr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250" y="1301725"/>
            <a:ext cx="6321600" cy="3160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env_6050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7561" y="575950"/>
            <a:ext cx="1617482" cy="28747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9" y="3450684"/>
            <a:ext cx="1267782" cy="1494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charset="0"/>
                <a:ea typeface="Calibri" charset="0"/>
                <a:cs typeface="Calibri" charset="0"/>
              </a:rPr>
              <a:t>Discount factor Analysis</a:t>
            </a:r>
            <a:endParaRPr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250" y="1290950"/>
            <a:ext cx="6321600" cy="3160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env_6550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7562" y="641118"/>
            <a:ext cx="1618489" cy="28765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2" y="3589985"/>
            <a:ext cx="1317515" cy="1439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charset="0"/>
                <a:ea typeface="Calibri" charset="0"/>
                <a:cs typeface="Calibri" charset="0"/>
              </a:rPr>
              <a:t>Questions?</a:t>
            </a:r>
            <a:endParaRPr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5">
            <a:alphaModFix/>
          </a:blip>
          <a:srcRect r="5904" b="8332"/>
          <a:stretch/>
        </p:blipFill>
        <p:spPr>
          <a:xfrm>
            <a:off x="7613626" y="3229675"/>
            <a:ext cx="1511714" cy="147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/>
        </p:nvSpPr>
        <p:spPr>
          <a:xfrm>
            <a:off x="4391100" y="4748700"/>
            <a:ext cx="47529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999999"/>
                </a:solidFill>
                <a:latin typeface="Calibri" charset="0"/>
                <a:ea typeface="Calibri" charset="0"/>
                <a:cs typeface="Calibri" charset="0"/>
                <a:sym typeface="Nunito"/>
              </a:rPr>
              <a:t>https://github.com/drl-dql/DQN-Flappy-Bird</a:t>
            </a:r>
            <a:endParaRPr sz="1200" i="1" dirty="0">
              <a:solidFill>
                <a:srgbClr val="999999"/>
              </a:solidFill>
              <a:latin typeface="Calibri" charset="0"/>
              <a:ea typeface="Calibri" charset="0"/>
              <a:cs typeface="Calibri" charset="0"/>
              <a:sym typeface="Nunito"/>
            </a:endParaRPr>
          </a:p>
        </p:txBody>
      </p:sp>
      <p:sp>
        <p:nvSpPr>
          <p:cNvPr id="189" name="Google Shape;189;p29"/>
          <p:cNvSpPr/>
          <p:nvPr/>
        </p:nvSpPr>
        <p:spPr>
          <a:xfrm>
            <a:off x="3194200" y="1384942"/>
            <a:ext cx="4500600" cy="978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 charset="0"/>
                <a:ea typeface="Calibri" charset="0"/>
                <a:cs typeface="Calibri" charset="0"/>
                <a:sym typeface="Times New Roman"/>
              </a:rPr>
              <a:t>Resources Used</a:t>
            </a:r>
            <a:endParaRPr b="1" dirty="0">
              <a:latin typeface="Calibri" charset="0"/>
              <a:ea typeface="Calibri" charset="0"/>
              <a:cs typeface="Calibri" charset="0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charset="0"/>
              <a:ea typeface="Calibri" charset="0"/>
              <a:cs typeface="Calibri" charset="0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 dirty="0">
                <a:latin typeface="Calibri" charset="0"/>
                <a:ea typeface="Calibri" charset="0"/>
                <a:cs typeface="Calibri" charset="0"/>
                <a:sym typeface="Times New Roman"/>
              </a:rPr>
              <a:t>Blue Waters ~ 1300 Computation Hours</a:t>
            </a:r>
            <a:endParaRPr dirty="0">
              <a:latin typeface="Calibri" charset="0"/>
              <a:ea typeface="Calibri" charset="0"/>
              <a:cs typeface="Calibri" charset="0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 dirty="0">
                <a:latin typeface="Calibri" charset="0"/>
                <a:ea typeface="Calibri" charset="0"/>
                <a:cs typeface="Calibri" charset="0"/>
                <a:sym typeface="Times New Roman"/>
              </a:rPr>
              <a:t>Google Colab (Free GPU) ~ 30 Hours</a:t>
            </a:r>
            <a:endParaRPr dirty="0">
              <a:latin typeface="Calibri" charset="0"/>
              <a:ea typeface="Calibri" charset="0"/>
              <a:cs typeface="Calibri" charset="0"/>
              <a:sym typeface="Times New Roman"/>
            </a:endParaRPr>
          </a:p>
        </p:txBody>
      </p:sp>
      <p:pic>
        <p:nvPicPr>
          <p:cNvPr id="10" name="env_78000_exp_4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0151" y="575949"/>
            <a:ext cx="1630575" cy="28980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8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 rotWithShape="1">
          <a:blip r:embed="rId5">
            <a:alphaModFix/>
          </a:blip>
          <a:srcRect r="4743" b="8332"/>
          <a:stretch/>
        </p:blipFill>
        <p:spPr>
          <a:xfrm>
            <a:off x="7613625" y="3229675"/>
            <a:ext cx="1530375" cy="147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Calibri" charset="0"/>
                <a:ea typeface="Calibri" charset="0"/>
                <a:cs typeface="Calibri" charset="0"/>
              </a:rPr>
              <a:t>Introduction</a:t>
            </a:r>
            <a:endParaRPr sz="3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2400250" y="1211350"/>
            <a:ext cx="5905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 dirty="0">
                <a:solidFill>
                  <a:srgbClr val="24292E"/>
                </a:solidFill>
                <a:highlight>
                  <a:schemeClr val="lt1"/>
                </a:highlight>
                <a:latin typeface="Calibri" charset="0"/>
                <a:ea typeface="Calibri" charset="0"/>
                <a:cs typeface="Calibri" charset="0"/>
              </a:rPr>
              <a:t>Paper: </a:t>
            </a:r>
            <a:r>
              <a:rPr lang="en" sz="1400" i="1" dirty="0">
                <a:solidFill>
                  <a:srgbClr val="0366D6"/>
                </a:solidFill>
                <a:uFill>
                  <a:noFill/>
                </a:uFill>
                <a:latin typeface="Calibri" charset="0"/>
                <a:ea typeface="Calibri" charset="0"/>
                <a:cs typeface="Calibri" charset="0"/>
                <a:hlinkClick r:id="rId6"/>
              </a:rPr>
              <a:t>Deep Reinforcement Learning with Double Q-learning</a:t>
            </a:r>
            <a:endParaRPr sz="1400" i="1" dirty="0">
              <a:solidFill>
                <a:srgbClr val="0366D6"/>
              </a:solidFill>
              <a:uFill>
                <a:noFill/>
              </a:uFill>
              <a:latin typeface="Calibri" charset="0"/>
              <a:ea typeface="Calibri" charset="0"/>
              <a:cs typeface="Calibri" charset="0"/>
              <a:hlinkClick r:id="rId6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24292E"/>
              </a:solidFill>
              <a:highlight>
                <a:schemeClr val="lt1"/>
              </a:highlight>
              <a:latin typeface="Calibri" charset="0"/>
              <a:ea typeface="Calibri" charset="0"/>
              <a:cs typeface="Calibri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24292E"/>
                </a:solidFill>
                <a:highlight>
                  <a:schemeClr val="lt1"/>
                </a:highlight>
                <a:latin typeface="Calibri" charset="0"/>
                <a:ea typeface="Calibri" charset="0"/>
                <a:cs typeface="Calibri" charset="0"/>
              </a:rPr>
              <a:t>About this project</a:t>
            </a:r>
            <a:endParaRPr sz="1600" b="1" dirty="0">
              <a:solidFill>
                <a:srgbClr val="24292E"/>
              </a:solidFill>
              <a:highlight>
                <a:schemeClr val="lt1"/>
              </a:highlight>
              <a:latin typeface="Calibri" charset="0"/>
              <a:ea typeface="Calibri" charset="0"/>
              <a:cs typeface="Calibri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24292E"/>
                </a:solidFill>
                <a:highlight>
                  <a:schemeClr val="lt1"/>
                </a:highlight>
                <a:latin typeface="Calibri" charset="0"/>
                <a:ea typeface="Calibri" charset="0"/>
                <a:cs typeface="Calibri" charset="0"/>
              </a:rPr>
              <a:t>We implement DDQN on PLE FlappyBird environment in PyTorch</a:t>
            </a:r>
            <a:endParaRPr sz="1400" dirty="0">
              <a:solidFill>
                <a:srgbClr val="24292E"/>
              </a:solidFill>
              <a:highlight>
                <a:schemeClr val="lt1"/>
              </a:highlight>
              <a:latin typeface="Calibri" charset="0"/>
              <a:ea typeface="Calibri" charset="0"/>
              <a:cs typeface="Calibri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24292E"/>
              </a:solidFill>
              <a:highlight>
                <a:schemeClr val="lt1"/>
              </a:highlight>
              <a:latin typeface="Calibri" charset="0"/>
              <a:ea typeface="Calibri" charset="0"/>
              <a:cs typeface="Calibri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24292E"/>
                </a:solidFill>
                <a:highlight>
                  <a:schemeClr val="lt1"/>
                </a:highlight>
                <a:latin typeface="Calibri" charset="0"/>
                <a:ea typeface="Calibri" charset="0"/>
                <a:cs typeface="Calibri" charset="0"/>
              </a:rPr>
              <a:t>Why DDQN?</a:t>
            </a:r>
            <a:endParaRPr sz="1600" b="1" dirty="0">
              <a:solidFill>
                <a:srgbClr val="24292E"/>
              </a:solidFill>
              <a:highlight>
                <a:schemeClr val="lt1"/>
              </a:highlight>
              <a:latin typeface="Calibri" charset="0"/>
              <a:ea typeface="Calibri" charset="0"/>
              <a:cs typeface="Calibri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24292E"/>
                </a:solidFill>
                <a:highlight>
                  <a:srgbClr val="FFFFFF"/>
                </a:highlight>
                <a:latin typeface="Calibri" charset="0"/>
                <a:ea typeface="Calibri" charset="0"/>
                <a:cs typeface="Calibri" charset="0"/>
              </a:rPr>
              <a:t>DDQN is proposed to solve the overestimation issue of Deep Q Learning (DQN).</a:t>
            </a:r>
            <a:endParaRPr sz="1400" dirty="0">
              <a:solidFill>
                <a:srgbClr val="24292E"/>
              </a:solidFill>
              <a:highlight>
                <a:srgbClr val="FFFFFF"/>
              </a:highlight>
              <a:latin typeface="Calibri" charset="0"/>
              <a:ea typeface="Calibri" charset="0"/>
              <a:cs typeface="Calibri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4292E"/>
              </a:solidFill>
              <a:highlight>
                <a:srgbClr val="FFFFFF"/>
              </a:highlight>
              <a:latin typeface="Calibri" charset="0"/>
              <a:ea typeface="Calibri" charset="0"/>
              <a:cs typeface="Calibri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24292E"/>
                </a:solidFill>
                <a:highlight>
                  <a:srgbClr val="FFFFFF"/>
                </a:highlight>
                <a:latin typeface="Calibri" charset="0"/>
                <a:ea typeface="Calibri" charset="0"/>
                <a:cs typeface="Calibri" charset="0"/>
              </a:rPr>
              <a:t>Apply separate target network to choose action, </a:t>
            </a:r>
            <a:endParaRPr sz="1400" dirty="0">
              <a:solidFill>
                <a:srgbClr val="24292E"/>
              </a:solidFill>
              <a:highlight>
                <a:srgbClr val="FFFFFF"/>
              </a:highlight>
              <a:latin typeface="Calibri" charset="0"/>
              <a:ea typeface="Calibri" charset="0"/>
              <a:cs typeface="Calibri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24292E"/>
                </a:solidFill>
                <a:highlight>
                  <a:srgbClr val="FFFFFF"/>
                </a:highlight>
                <a:latin typeface="Calibri" charset="0"/>
                <a:ea typeface="Calibri" charset="0"/>
                <a:cs typeface="Calibri" charset="0"/>
              </a:rPr>
              <a:t>reducing the correlation of action selection and value evaluation</a:t>
            </a:r>
            <a:r>
              <a:rPr lang="en" sz="1400" dirty="0" smtClean="0">
                <a:solidFill>
                  <a:srgbClr val="24292E"/>
                </a:solidFill>
                <a:highlight>
                  <a:srgbClr val="FFFFFF"/>
                </a:highlight>
                <a:latin typeface="Calibri" charset="0"/>
                <a:ea typeface="Calibri" charset="0"/>
                <a:cs typeface="Calibri" charset="0"/>
              </a:rPr>
              <a:t>.</a:t>
            </a:r>
            <a:endParaRPr sz="1400" dirty="0">
              <a:solidFill>
                <a:srgbClr val="24292E"/>
              </a:solidFill>
              <a:highlight>
                <a:srgbClr val="FFFFFF"/>
              </a:highlight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4391100" y="4748700"/>
            <a:ext cx="47529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999999"/>
                </a:solidFill>
                <a:latin typeface="Calibri" charset="0"/>
                <a:ea typeface="Calibri" charset="0"/>
                <a:cs typeface="Calibri" charset="0"/>
                <a:sym typeface="Nunito"/>
              </a:rPr>
              <a:t>https://github.com/drl-dql/DQN-Flappy-Bird</a:t>
            </a:r>
            <a:endParaRPr sz="1200" i="1" dirty="0">
              <a:solidFill>
                <a:srgbClr val="999999"/>
              </a:solidFill>
              <a:latin typeface="Calibri" charset="0"/>
              <a:ea typeface="Calibri" charset="0"/>
              <a:cs typeface="Calibri" charset="0"/>
              <a:sym typeface="Nunito"/>
            </a:endParaRPr>
          </a:p>
        </p:txBody>
      </p:sp>
      <p:pic>
        <p:nvPicPr>
          <p:cNvPr id="8" name="env_78000_exp_4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0151" y="575949"/>
            <a:ext cx="1630575" cy="28980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6311" y="3475997"/>
            <a:ext cx="1418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agent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Calibri" charset="0"/>
                <a:ea typeface="Calibri" charset="0"/>
                <a:cs typeface="Calibri" charset="0"/>
              </a:rPr>
              <a:t>Implementation: </a:t>
            </a:r>
            <a:r>
              <a:rPr lang="en" dirty="0">
                <a:latin typeface="Calibri" charset="0"/>
                <a:ea typeface="Calibri" charset="0"/>
                <a:cs typeface="Calibri" charset="0"/>
              </a:rPr>
              <a:t>Environment</a:t>
            </a:r>
            <a:endParaRPr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2400250" y="1370825"/>
            <a:ext cx="6321600" cy="31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404040"/>
                </a:solidFill>
                <a:latin typeface="Calibri" charset="0"/>
                <a:ea typeface="Calibri" charset="0"/>
                <a:cs typeface="Calibri" charset="0"/>
                <a:sym typeface="Maven Pro"/>
              </a:rPr>
              <a:t>Valid Actions</a:t>
            </a:r>
            <a:endParaRPr b="1" dirty="0">
              <a:solidFill>
                <a:srgbClr val="404040"/>
              </a:solidFill>
              <a:latin typeface="Calibri" charset="0"/>
              <a:ea typeface="Calibri" charset="0"/>
              <a:cs typeface="Calibri" charset="0"/>
              <a:sym typeface="Maven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404040"/>
                </a:solidFill>
                <a:highlight>
                  <a:srgbClr val="F3F3F3"/>
                </a:highlight>
                <a:latin typeface="Calibri" charset="0"/>
                <a:ea typeface="Calibri" charset="0"/>
                <a:cs typeface="Calibri" charset="0"/>
                <a:sym typeface="Maven Pro"/>
              </a:rPr>
              <a:t>Up</a:t>
            </a:r>
            <a:r>
              <a:rPr lang="en" sz="1200" dirty="0">
                <a:solidFill>
                  <a:srgbClr val="404040"/>
                </a:solidFill>
                <a:latin typeface="Calibri" charset="0"/>
                <a:ea typeface="Calibri" charset="0"/>
                <a:cs typeface="Calibri" charset="0"/>
                <a:sym typeface="Maven Pro"/>
              </a:rPr>
              <a:t> causes the bird to accelerate upwards.</a:t>
            </a:r>
            <a:endParaRPr sz="1200" dirty="0">
              <a:solidFill>
                <a:srgbClr val="404040"/>
              </a:solidFill>
              <a:latin typeface="Calibri" charset="0"/>
              <a:ea typeface="Calibri" charset="0"/>
              <a:cs typeface="Calibri" charset="0"/>
              <a:sym typeface="Maven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404040"/>
                </a:solidFill>
                <a:latin typeface="Calibri" charset="0"/>
                <a:ea typeface="Calibri" charset="0"/>
                <a:cs typeface="Calibri" charset="0"/>
                <a:sym typeface="Maven Pro"/>
              </a:rPr>
              <a:t>Terminal states (</a:t>
            </a:r>
            <a:r>
              <a:rPr lang="en" b="1" dirty="0">
                <a:solidFill>
                  <a:srgbClr val="404040"/>
                </a:solidFill>
                <a:highlight>
                  <a:srgbClr val="F3F3F3"/>
                </a:highlight>
                <a:latin typeface="Calibri" charset="0"/>
                <a:ea typeface="Calibri" charset="0"/>
                <a:cs typeface="Calibri" charset="0"/>
                <a:sym typeface="Maven Pro"/>
              </a:rPr>
              <a:t>game_over</a:t>
            </a:r>
            <a:r>
              <a:rPr lang="en" b="1" dirty="0">
                <a:solidFill>
                  <a:srgbClr val="404040"/>
                </a:solidFill>
                <a:latin typeface="Calibri" charset="0"/>
                <a:ea typeface="Calibri" charset="0"/>
                <a:cs typeface="Calibri" charset="0"/>
                <a:sym typeface="Maven Pro"/>
              </a:rPr>
              <a:t>)</a:t>
            </a:r>
            <a:endParaRPr b="1" dirty="0">
              <a:solidFill>
                <a:srgbClr val="404040"/>
              </a:solidFill>
              <a:latin typeface="Calibri" charset="0"/>
              <a:ea typeface="Calibri" charset="0"/>
              <a:cs typeface="Calibri" charset="0"/>
              <a:sym typeface="Maven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404040"/>
                </a:solidFill>
                <a:latin typeface="Calibri" charset="0"/>
                <a:ea typeface="Calibri" charset="0"/>
                <a:cs typeface="Calibri" charset="0"/>
                <a:sym typeface="Maven Pro"/>
              </a:rPr>
              <a:t>If the bird makes contact with the ground, pipes or goes above the top of the screen the game is over.</a:t>
            </a:r>
            <a:endParaRPr sz="1200" dirty="0">
              <a:solidFill>
                <a:srgbClr val="404040"/>
              </a:solidFill>
              <a:latin typeface="Calibri" charset="0"/>
              <a:ea typeface="Calibri" charset="0"/>
              <a:cs typeface="Calibri" charset="0"/>
              <a:sym typeface="Maven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404040"/>
                </a:solidFill>
                <a:latin typeface="Calibri" charset="0"/>
                <a:ea typeface="Calibri" charset="0"/>
                <a:cs typeface="Calibri" charset="0"/>
                <a:sym typeface="Maven Pro"/>
              </a:rPr>
              <a:t>Rewards</a:t>
            </a:r>
            <a:endParaRPr b="1" dirty="0">
              <a:solidFill>
                <a:srgbClr val="404040"/>
              </a:solidFill>
              <a:latin typeface="Calibri" charset="0"/>
              <a:ea typeface="Calibri" charset="0"/>
              <a:cs typeface="Calibri" charset="0"/>
              <a:sym typeface="Maven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404040"/>
                </a:solidFill>
                <a:latin typeface="Calibri" charset="0"/>
                <a:ea typeface="Calibri" charset="0"/>
                <a:cs typeface="Calibri" charset="0"/>
                <a:sym typeface="Maven Pro"/>
              </a:rPr>
              <a:t>For each pipe it passes through it gains a positive reward of </a:t>
            </a:r>
            <a:r>
              <a:rPr lang="en" sz="1200" dirty="0">
                <a:solidFill>
                  <a:srgbClr val="404040"/>
                </a:solidFill>
                <a:highlight>
                  <a:srgbClr val="F3F3F3"/>
                </a:highlight>
                <a:latin typeface="Calibri" charset="0"/>
                <a:ea typeface="Calibri" charset="0"/>
                <a:cs typeface="Calibri" charset="0"/>
                <a:sym typeface="Maven Pro"/>
              </a:rPr>
              <a:t>+1</a:t>
            </a:r>
            <a:r>
              <a:rPr lang="en" sz="1200" dirty="0">
                <a:solidFill>
                  <a:srgbClr val="404040"/>
                </a:solidFill>
                <a:latin typeface="Calibri" charset="0"/>
                <a:ea typeface="Calibri" charset="0"/>
                <a:cs typeface="Calibri" charset="0"/>
                <a:sym typeface="Maven Pro"/>
              </a:rPr>
              <a:t>. For each frame the live bird receives reward of </a:t>
            </a:r>
            <a:r>
              <a:rPr lang="en" sz="1200" dirty="0">
                <a:solidFill>
                  <a:srgbClr val="404040"/>
                </a:solidFill>
                <a:highlight>
                  <a:srgbClr val="F3F3F3"/>
                </a:highlight>
                <a:latin typeface="Calibri" charset="0"/>
                <a:ea typeface="Calibri" charset="0"/>
                <a:cs typeface="Calibri" charset="0"/>
                <a:sym typeface="Maven Pro"/>
              </a:rPr>
              <a:t>+0.1</a:t>
            </a:r>
            <a:r>
              <a:rPr lang="en" sz="1200" dirty="0">
                <a:solidFill>
                  <a:srgbClr val="404040"/>
                </a:solidFill>
                <a:latin typeface="Calibri" charset="0"/>
                <a:ea typeface="Calibri" charset="0"/>
                <a:cs typeface="Calibri" charset="0"/>
                <a:sym typeface="Maven Pro"/>
              </a:rPr>
              <a:t>. Each time a terminal state is reached it receives a negative reward of </a:t>
            </a:r>
            <a:r>
              <a:rPr lang="en" sz="1200" dirty="0">
                <a:solidFill>
                  <a:srgbClr val="404040"/>
                </a:solidFill>
                <a:highlight>
                  <a:srgbClr val="F3F3F3"/>
                </a:highlight>
                <a:latin typeface="Calibri" charset="0"/>
                <a:ea typeface="Calibri" charset="0"/>
                <a:cs typeface="Calibri" charset="0"/>
                <a:sym typeface="Maven Pro"/>
              </a:rPr>
              <a:t>-</a:t>
            </a:r>
            <a:r>
              <a:rPr lang="en" sz="1200" dirty="0" smtClean="0">
                <a:solidFill>
                  <a:srgbClr val="404040"/>
                </a:solidFill>
                <a:highlight>
                  <a:srgbClr val="F3F3F3"/>
                </a:highlight>
                <a:latin typeface="Calibri" charset="0"/>
                <a:ea typeface="Calibri" charset="0"/>
                <a:cs typeface="Calibri" charset="0"/>
                <a:sym typeface="Maven Pro"/>
              </a:rPr>
              <a:t>1</a:t>
            </a:r>
            <a:r>
              <a:rPr lang="en" sz="1200" dirty="0" smtClean="0">
                <a:solidFill>
                  <a:srgbClr val="404040"/>
                </a:solidFill>
                <a:latin typeface="Calibri" charset="0"/>
                <a:ea typeface="Calibri" charset="0"/>
                <a:cs typeface="Calibri" charset="0"/>
                <a:sym typeface="Maven Pro"/>
              </a:rPr>
              <a:t>.</a:t>
            </a:r>
          </a:p>
        </p:txBody>
      </p:sp>
      <p:pic>
        <p:nvPicPr>
          <p:cNvPr id="2" name="env_550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549" y="575950"/>
            <a:ext cx="1661116" cy="29522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2" y="3593548"/>
            <a:ext cx="1253530" cy="14004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charset="0"/>
                <a:ea typeface="Calibri" charset="0"/>
                <a:cs typeface="Calibri" charset="0"/>
              </a:rPr>
              <a:t>Experimental Setup: Hyperparameters</a:t>
            </a:r>
            <a:endParaRPr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>
            <a:off x="12181625" y="1771750"/>
            <a:ext cx="31569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Optimizer</a:t>
            </a:r>
            <a:endParaRPr sz="1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LR</a:t>
            </a:r>
            <a:endParaRPr sz="1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Discount Factor</a:t>
            </a:r>
            <a:endParaRPr sz="1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reply buffer size</a:t>
            </a:r>
            <a:endParaRPr sz="1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total episodes</a:t>
            </a:r>
            <a:endParaRPr sz="1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update target frequency</a:t>
            </a:r>
            <a:endParaRPr sz="1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initial epsilon</a:t>
            </a:r>
            <a:endParaRPr sz="1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minimum epsilon</a:t>
            </a:r>
            <a:endParaRPr sz="1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epsilon discount rate</a:t>
            </a:r>
            <a:endParaRPr sz="1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batch size</a:t>
            </a:r>
            <a:endParaRPr sz="1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initial observe episode</a:t>
            </a:r>
            <a:endParaRPr sz="1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maximum model</a:t>
            </a:r>
            <a:endParaRPr sz="1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screen width</a:t>
            </a:r>
            <a:endParaRPr sz="1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screen height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909690" y="1716775"/>
            <a:ext cx="1675800" cy="765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charset="0"/>
                <a:ea typeface="Calibri" charset="0"/>
                <a:cs typeface="Calibri" charset="0"/>
                <a:sym typeface="Times New Roman"/>
              </a:rPr>
              <a:t>Optimizer</a:t>
            </a:r>
            <a:endParaRPr dirty="0">
              <a:latin typeface="Calibri" charset="0"/>
              <a:ea typeface="Calibri" charset="0"/>
              <a:cs typeface="Calibri" charset="0"/>
              <a:sym typeface="Times New Roman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2833600" y="1716775"/>
            <a:ext cx="1675800" cy="765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 charset="0"/>
                <a:ea typeface="Calibri" charset="0"/>
                <a:cs typeface="Calibri" charset="0"/>
                <a:sym typeface="Times New Roman"/>
              </a:rPr>
              <a:t>Learning Rate</a:t>
            </a:r>
            <a:endParaRPr>
              <a:latin typeface="Calibri" charset="0"/>
              <a:ea typeface="Calibri" charset="0"/>
              <a:cs typeface="Calibri" charset="0"/>
              <a:sym typeface="Times New Roman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4764350" y="1716775"/>
            <a:ext cx="1675800" cy="765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 charset="0"/>
                <a:ea typeface="Calibri" charset="0"/>
                <a:cs typeface="Calibri" charset="0"/>
                <a:sym typeface="Times New Roman"/>
              </a:rPr>
              <a:t>Discount Factor</a:t>
            </a:r>
            <a:endParaRPr>
              <a:latin typeface="Calibri" charset="0"/>
              <a:ea typeface="Calibri" charset="0"/>
              <a:cs typeface="Calibri" charset="0"/>
              <a:sym typeface="Times New Roman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6672825" y="1716775"/>
            <a:ext cx="1675800" cy="765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 charset="0"/>
                <a:ea typeface="Calibri" charset="0"/>
                <a:cs typeface="Calibri" charset="0"/>
                <a:sym typeface="Times New Roman"/>
              </a:rPr>
              <a:t>Replay Buffer Size</a:t>
            </a:r>
            <a:endParaRPr>
              <a:latin typeface="Calibri" charset="0"/>
              <a:ea typeface="Calibri" charset="0"/>
              <a:cs typeface="Calibri" charset="0"/>
              <a:sym typeface="Times New Roman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902850" y="2659600"/>
            <a:ext cx="1675800" cy="765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 charset="0"/>
                <a:ea typeface="Calibri" charset="0"/>
                <a:cs typeface="Calibri" charset="0"/>
                <a:sym typeface="Times New Roman"/>
              </a:rPr>
              <a:t>Total Episodes</a:t>
            </a:r>
            <a:endParaRPr>
              <a:latin typeface="Calibri" charset="0"/>
              <a:ea typeface="Calibri" charset="0"/>
              <a:cs typeface="Calibri" charset="0"/>
              <a:sym typeface="Times New Roman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2833600" y="2659600"/>
            <a:ext cx="1675800" cy="765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 charset="0"/>
                <a:ea typeface="Calibri" charset="0"/>
                <a:cs typeface="Calibri" charset="0"/>
                <a:sym typeface="Times New Roman"/>
              </a:rPr>
              <a:t>Target Frequency</a:t>
            </a:r>
            <a:endParaRPr>
              <a:latin typeface="Calibri" charset="0"/>
              <a:ea typeface="Calibri" charset="0"/>
              <a:cs typeface="Calibri" charset="0"/>
              <a:sym typeface="Times New Roman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4764350" y="2659600"/>
            <a:ext cx="1675800" cy="765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 charset="0"/>
                <a:ea typeface="Calibri" charset="0"/>
                <a:cs typeface="Calibri" charset="0"/>
                <a:sym typeface="Times New Roman"/>
              </a:rPr>
              <a:t>Epsilon</a:t>
            </a:r>
            <a:endParaRPr>
              <a:latin typeface="Calibri" charset="0"/>
              <a:ea typeface="Calibri" charset="0"/>
              <a:cs typeface="Calibri" charset="0"/>
              <a:sym typeface="Times New Roman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6672825" y="2659600"/>
            <a:ext cx="1675800" cy="765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 charset="0"/>
                <a:ea typeface="Calibri" charset="0"/>
                <a:cs typeface="Calibri" charset="0"/>
                <a:sym typeface="Times New Roman"/>
              </a:rPr>
              <a:t>Batch Size</a:t>
            </a:r>
            <a:endParaRPr>
              <a:latin typeface="Calibri" charset="0"/>
              <a:ea typeface="Calibri" charset="0"/>
              <a:cs typeface="Calibri" charset="0"/>
              <a:sym typeface="Times New Roman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902840" y="3602425"/>
            <a:ext cx="1675800" cy="765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 charset="0"/>
                <a:ea typeface="Calibri" charset="0"/>
                <a:cs typeface="Calibri" charset="0"/>
                <a:sym typeface="Times New Roman"/>
              </a:rPr>
              <a:t>Initial Observed Episodes</a:t>
            </a:r>
            <a:endParaRPr>
              <a:latin typeface="Calibri" charset="0"/>
              <a:ea typeface="Calibri" charset="0"/>
              <a:cs typeface="Calibri" charset="0"/>
              <a:sym typeface="Times New Roman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2826750" y="3602425"/>
            <a:ext cx="1675800" cy="765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 charset="0"/>
                <a:ea typeface="Calibri" charset="0"/>
                <a:cs typeface="Calibri" charset="0"/>
                <a:sym typeface="Times New Roman"/>
              </a:rPr>
              <a:t>Epsilon Discount</a:t>
            </a:r>
            <a:endParaRPr>
              <a:latin typeface="Calibri" charset="0"/>
              <a:ea typeface="Calibri" charset="0"/>
              <a:cs typeface="Calibri" charset="0"/>
              <a:sym typeface="Times New Roman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4757500" y="3602425"/>
            <a:ext cx="1675800" cy="765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 charset="0"/>
                <a:ea typeface="Calibri" charset="0"/>
                <a:cs typeface="Calibri" charset="0"/>
                <a:sym typeface="Times New Roman"/>
              </a:rPr>
              <a:t>Screen Width</a:t>
            </a:r>
            <a:endParaRPr>
              <a:latin typeface="Calibri" charset="0"/>
              <a:ea typeface="Calibri" charset="0"/>
              <a:cs typeface="Calibri" charset="0"/>
              <a:sym typeface="Times New Roman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6665975" y="3602425"/>
            <a:ext cx="1675800" cy="765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 charset="0"/>
                <a:ea typeface="Calibri" charset="0"/>
                <a:cs typeface="Calibri" charset="0"/>
                <a:sym typeface="Times New Roman"/>
              </a:rPr>
              <a:t>Screen Height</a:t>
            </a:r>
            <a:endParaRPr>
              <a:latin typeface="Calibri" charset="0"/>
              <a:ea typeface="Calibri" charset="0"/>
              <a:cs typeface="Calibri" charset="0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charset="0"/>
                <a:ea typeface="Calibri" charset="0"/>
                <a:cs typeface="Calibri" charset="0"/>
              </a:rPr>
              <a:t>Experimental </a:t>
            </a:r>
            <a:r>
              <a:rPr lang="en" dirty="0" smtClean="0">
                <a:latin typeface="Calibri" charset="0"/>
                <a:ea typeface="Calibri" charset="0"/>
                <a:cs typeface="Calibri" charset="0"/>
              </a:rPr>
              <a:t>Results: </a:t>
            </a:r>
            <a:r>
              <a:rPr lang="en" dirty="0">
                <a:latin typeface="Calibri" charset="0"/>
                <a:ea typeface="Calibri" charset="0"/>
                <a:cs typeface="Calibri" charset="0"/>
              </a:rPr>
              <a:t>Best</a:t>
            </a:r>
            <a:endParaRPr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6925" y="1211350"/>
            <a:ext cx="6625850" cy="331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env_1050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1537" y="575950"/>
            <a:ext cx="1644463" cy="29226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21" y="3498637"/>
            <a:ext cx="1200334" cy="14139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charset="0"/>
                <a:ea typeface="Calibri" charset="0"/>
                <a:cs typeface="Calibri" charset="0"/>
              </a:rPr>
              <a:t>Experimental </a:t>
            </a:r>
            <a:r>
              <a:rPr lang="en" dirty="0" smtClean="0">
                <a:latin typeface="Calibri" charset="0"/>
                <a:ea typeface="Calibri" charset="0"/>
                <a:cs typeface="Calibri" charset="0"/>
              </a:rPr>
              <a:t>Results: </a:t>
            </a:r>
            <a:r>
              <a:rPr lang="en" dirty="0">
                <a:latin typeface="Calibri" charset="0"/>
                <a:ea typeface="Calibri" charset="0"/>
                <a:cs typeface="Calibri" charset="0"/>
              </a:rPr>
              <a:t>Worst</a:t>
            </a:r>
            <a:endParaRPr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1653" y="1238025"/>
            <a:ext cx="6263275" cy="31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env_1550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9281" y="575950"/>
            <a:ext cx="1655189" cy="29417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13" y="3536365"/>
            <a:ext cx="1283179" cy="1446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Learning Rate Analysis</a:t>
            </a:r>
            <a:endParaRPr dirty="0">
              <a:latin typeface="+mn-lt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250" y="1211350"/>
            <a:ext cx="6321600" cy="3160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env_2050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8135" y="575950"/>
            <a:ext cx="1622519" cy="28836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56" y="3459636"/>
            <a:ext cx="1264850" cy="14235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charset="0"/>
                <a:ea typeface="Calibri" charset="0"/>
                <a:cs typeface="Calibri" charset="0"/>
              </a:rPr>
              <a:t>Learning Rate Analysis</a:t>
            </a:r>
            <a:endParaRPr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3150" y="1287550"/>
            <a:ext cx="6321600" cy="31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env_2550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8135" y="575951"/>
            <a:ext cx="1611911" cy="28648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84" y="3440785"/>
            <a:ext cx="1228778" cy="14755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2402100" y="545805"/>
            <a:ext cx="6741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charset="0"/>
                <a:ea typeface="Calibri" charset="0"/>
                <a:cs typeface="Calibri" charset="0"/>
              </a:rPr>
              <a:t>Update Target Frequency Analysis</a:t>
            </a:r>
            <a:endParaRPr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250" y="1292575"/>
            <a:ext cx="6321600" cy="3160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env_3050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8135" y="545805"/>
            <a:ext cx="1636335" cy="29082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53" y="3545632"/>
            <a:ext cx="1319697" cy="1426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288</Words>
  <Application>Microsoft Macintosh PowerPoint</Application>
  <PresentationFormat>On-screen Show (16:9)</PresentationFormat>
  <Paragraphs>88</Paragraphs>
  <Slides>17</Slides>
  <Notes>17</Notes>
  <HiddenSlides>0</HiddenSlides>
  <MMClips>15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Nunito</vt:lpstr>
      <vt:lpstr>Lato</vt:lpstr>
      <vt:lpstr>Times New Roman</vt:lpstr>
      <vt:lpstr>Raleway</vt:lpstr>
      <vt:lpstr>Maven Pro</vt:lpstr>
      <vt:lpstr>Arial</vt:lpstr>
      <vt:lpstr>Calibri</vt:lpstr>
      <vt:lpstr>Swiss</vt:lpstr>
      <vt:lpstr>Deep Reinforcement Learning with Double Q-learning Flappy Bird Hacking using Deep Reinforcement Learning</vt:lpstr>
      <vt:lpstr>Introduction</vt:lpstr>
      <vt:lpstr>Implementation: Environment</vt:lpstr>
      <vt:lpstr>Experimental Setup: Hyperparameters</vt:lpstr>
      <vt:lpstr>Experimental Results: Best</vt:lpstr>
      <vt:lpstr>Experimental Results: Worst</vt:lpstr>
      <vt:lpstr>Learning Rate Analysis</vt:lpstr>
      <vt:lpstr>Learning Rate Analysis</vt:lpstr>
      <vt:lpstr>Update Target Frequency Analysis</vt:lpstr>
      <vt:lpstr>Update Target Frequency Analysis </vt:lpstr>
      <vt:lpstr>Batch Size Analysis </vt:lpstr>
      <vt:lpstr>Batch Size Analysis</vt:lpstr>
      <vt:lpstr>Optimizer Analysis </vt:lpstr>
      <vt:lpstr>Optimizer Analysis</vt:lpstr>
      <vt:lpstr>Discount factor Analysis</vt:lpstr>
      <vt:lpstr>Discount factor Analysis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Reinforcement Learning with Double Q-learning Flappy Bird Hacking using Deep Reinforcement Learning</dc:title>
  <cp:lastModifiedBy>951833115@qq.com</cp:lastModifiedBy>
  <cp:revision>9</cp:revision>
  <dcterms:modified xsi:type="dcterms:W3CDTF">2018-12-04T07:06:07Z</dcterms:modified>
</cp:coreProperties>
</file>